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62" r:id="rId3"/>
    <p:sldId id="324" r:id="rId4"/>
    <p:sldId id="325" r:id="rId5"/>
    <p:sldId id="326" r:id="rId6"/>
    <p:sldId id="327" r:id="rId7"/>
    <p:sldId id="328" r:id="rId8"/>
    <p:sldId id="329" r:id="rId9"/>
    <p:sldId id="316" r:id="rId10"/>
    <p:sldId id="280" r:id="rId11"/>
    <p:sldId id="272" r:id="rId12"/>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8" autoAdjust="0"/>
    <p:restoredTop sz="94660"/>
  </p:normalViewPr>
  <p:slideViewPr>
    <p:cSldViewPr snapToGrid="0" snapToObjects="1" showGuides="1">
      <p:cViewPr varScale="1">
        <p:scale>
          <a:sx n="59" d="100"/>
          <a:sy n="59" d="100"/>
        </p:scale>
        <p:origin x="642" y="66"/>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12/14/2017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DE46E6-3AB7-484F-9FBF-FD47303B7739}" type="slidenum">
              <a:rPr lang="en-US" smtClean="0"/>
              <a:t>1</a:t>
            </a:fld>
            <a:endParaRPr lang="en-US"/>
          </a:p>
        </p:txBody>
      </p:sp>
    </p:spTree>
    <p:extLst>
      <p:ext uri="{BB962C8B-B14F-4D97-AF65-F5344CB8AC3E}">
        <p14:creationId xmlns:p14="http://schemas.microsoft.com/office/powerpoint/2010/main" val="405181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smtClean="0"/>
              <a:t>Click icon to add picture</a:t>
            </a:r>
            <a:endParaRPr lang="en-US"/>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smtClean="0"/>
              <a:t>Click to edit master text styles</a:t>
            </a:r>
          </a:p>
          <a:p>
            <a:pPr lvl="1"/>
            <a:r>
              <a:rPr lang="en-US" dirty="0" smtClean="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smtClean="0">
                <a:solidFill>
                  <a:srgbClr val="141313"/>
                </a:solidFill>
                <a:latin typeface="+mn-lt"/>
                <a:ea typeface="+mn-ea"/>
                <a:cs typeface="+mn-cs"/>
              </a:rPr>
              <a:t>© 2017 </a:t>
            </a:r>
            <a:r>
              <a:rPr lang="en-US" sz="900" kern="1200" dirty="0" err="1" smtClean="0">
                <a:solidFill>
                  <a:srgbClr val="141313"/>
                </a:solidFill>
                <a:latin typeface="+mn-lt"/>
                <a:ea typeface="+mn-ea"/>
                <a:cs typeface="+mn-cs"/>
              </a:rPr>
              <a:t>Conduent</a:t>
            </a:r>
            <a:r>
              <a:rPr lang="en-US" sz="900" kern="1200" dirty="0" smtClean="0">
                <a:solidFill>
                  <a:srgbClr val="141313"/>
                </a:solidFill>
                <a:latin typeface="+mn-lt"/>
                <a:ea typeface="+mn-ea"/>
                <a:cs typeface="+mn-cs"/>
              </a:rPr>
              <a:t> Business Services, LLC. All rights reserved. </a:t>
            </a:r>
            <a:r>
              <a:rPr lang="en-US" sz="900" kern="1200" dirty="0" err="1" smtClean="0">
                <a:solidFill>
                  <a:srgbClr val="141313"/>
                </a:solidFill>
                <a:latin typeface="+mn-lt"/>
                <a:ea typeface="+mn-ea"/>
                <a:cs typeface="+mn-cs"/>
              </a:rPr>
              <a:t>Conduent</a:t>
            </a:r>
            <a:r>
              <a:rPr lang="en-US" sz="900" kern="1200" dirty="0" smtClean="0">
                <a:solidFill>
                  <a:srgbClr val="141313"/>
                </a:solidFill>
                <a:latin typeface="+mn-lt"/>
                <a:ea typeface="+mn-ea"/>
                <a:cs typeface="+mn-cs"/>
              </a:rPr>
              <a:t> and </a:t>
            </a:r>
            <a:r>
              <a:rPr lang="en-US" sz="900" kern="1200" dirty="0" err="1" smtClean="0">
                <a:solidFill>
                  <a:srgbClr val="141313"/>
                </a:solidFill>
                <a:latin typeface="+mn-lt"/>
                <a:ea typeface="+mn-ea"/>
                <a:cs typeface="+mn-cs"/>
              </a:rPr>
              <a:t>Conduent</a:t>
            </a:r>
            <a:r>
              <a:rPr lang="en-US" sz="900" kern="1200" dirty="0" smtClean="0">
                <a:solidFill>
                  <a:srgbClr val="141313"/>
                </a:solidFill>
                <a:latin typeface="+mn-lt"/>
                <a:ea typeface="+mn-ea"/>
                <a:cs typeface="+mn-cs"/>
              </a:rPr>
              <a:t> Agile Star are trademarks of </a:t>
            </a:r>
            <a:r>
              <a:rPr lang="en-US" sz="900" kern="1200" dirty="0" err="1" smtClean="0">
                <a:solidFill>
                  <a:srgbClr val="141313"/>
                </a:solidFill>
                <a:latin typeface="+mn-lt"/>
                <a:ea typeface="+mn-ea"/>
                <a:cs typeface="+mn-cs"/>
              </a:rPr>
              <a:t>Conduent</a:t>
            </a:r>
            <a:r>
              <a:rPr lang="en-US" sz="900" kern="1200" dirty="0" smtClean="0">
                <a:solidFill>
                  <a:srgbClr val="141313"/>
                </a:solidFill>
                <a:latin typeface="+mn-lt"/>
                <a:ea typeface="+mn-ea"/>
                <a:cs typeface="+mn-cs"/>
              </a:rPr>
              <a: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rgbClr val="FFFFFE"/>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smtClean="0"/>
              <a:t>Click icon to add picture</a:t>
            </a:r>
            <a:endParaRPr lang="en-US"/>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smtClean="0"/>
              <a:t>Click icon to add picture</a:t>
            </a:r>
            <a:endParaRPr lang="en-US"/>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2" name="Date Placeholder 1"/>
          <p:cNvSpPr>
            <a:spLocks noGrp="1"/>
          </p:cNvSpPr>
          <p:nvPr>
            <p:ph type="dt" sz="half" idx="10"/>
          </p:nvPr>
        </p:nvSpPr>
        <p:spPr/>
        <p:txBody>
          <a:bodyPr/>
          <a:lstStyle>
            <a:lvl1pPr>
              <a:defRPr>
                <a:solidFill>
                  <a:srgbClr val="FFFFFF"/>
                </a:solidFill>
              </a:defRPr>
            </a:lvl1pPr>
          </a:lstStyle>
          <a:p>
            <a:r>
              <a:rPr lang="en-US" smtClean="0"/>
              <a:t>10/10/2017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smtClean="0"/>
              <a:t>Click to edit master title style</a:t>
            </a:r>
            <a:endParaRPr lang="en-US" dirty="0"/>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10/10/2017</a:t>
            </a:r>
            <a:endParaRPr lang="en-US" dirty="0"/>
          </a:p>
        </p:txBody>
      </p:sp>
      <p:sp>
        <p:nvSpPr>
          <p:cNvPr id="4" name="Footer Placeholder 3"/>
          <p:cNvSpPr>
            <a:spLocks noGrp="1"/>
          </p:cNvSpPr>
          <p:nvPr>
            <p:ph type="ftr" sz="quarter" idx="11"/>
          </p:nvPr>
        </p:nvSpPr>
        <p:spPr/>
        <p:txBody>
          <a:bodyPr/>
          <a:lstStyle/>
          <a:p>
            <a:r>
              <a:rPr lang="en-US" smtClean="0"/>
              <a:t>Electronic Transactions Workshop </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smtClean="0"/>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smtClean="0"/>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smtClean="0"/>
              <a:t>10/10/2017</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smtClean="0"/>
              <a:t>Electronic Transactions Workshop </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nmmedicaid.portal.conduent.com/static/index.htm" TargetMode="External"/><Relationship Id="rId7" Type="http://schemas.openxmlformats.org/officeDocument/2006/relationships/hyperlink" Target="mailto:NMEnrollmentSUPPORT@conduent.com"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mailto:HIPAA.Desk.NM@conduent.com" TargetMode="External"/><Relationship Id="rId5" Type="http://schemas.openxmlformats.org/officeDocument/2006/relationships/hyperlink" Target="mailto:NMProviderSUPPORT@conduent.com" TargetMode="External"/><Relationship Id="rId4" Type="http://schemas.openxmlformats.org/officeDocument/2006/relationships/hyperlink" Target="http://www.hsd.state.nm.us/ma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x12.org/"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t/>
            </a:r>
            <a:br>
              <a:rPr lang="en-US" dirty="0"/>
            </a:br>
            <a:r>
              <a:rPr lang="en-US" dirty="0"/>
              <a:t/>
            </a:r>
            <a:br>
              <a:rPr lang="en-US" dirty="0"/>
            </a:br>
            <a:r>
              <a:rPr lang="en-US" dirty="0"/>
              <a:t>Electronic Transactions Workshop </a:t>
            </a:r>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9" name="Rectangle 2"/>
          <p:cNvSpPr>
            <a:spLocks noGrp="1" noChangeArrowheads="1"/>
          </p:cNvSpPr>
          <p:nvPr>
            <p:ph type="title"/>
          </p:nvPr>
        </p:nvSpPr>
        <p:spPr>
          <a:xfrm>
            <a:off x="687070" y="1498864"/>
            <a:ext cx="12604750" cy="725488"/>
          </a:xfrm>
          <a:noFill/>
        </p:spPr>
        <p:txBody>
          <a:bodyPr/>
          <a:lstStyle/>
          <a:p>
            <a:r>
              <a:rPr lang="en-US" sz="3200" dirty="0" smtClean="0">
                <a:latin typeface="Arial" panose="020B0604020202020204" pitchFamily="34" charset="0"/>
                <a:cs typeface="Arial" panose="020B0604020202020204" pitchFamily="34" charset="0"/>
              </a:rPr>
              <a:t>New Mexico Medicaid Resources </a:t>
            </a:r>
            <a:r>
              <a:rPr lang="en-US" sz="3200" i="1" dirty="0" smtClean="0">
                <a:latin typeface="Arial" panose="020B0604020202020204" pitchFamily="34" charset="0"/>
                <a:cs typeface="Arial" panose="020B0604020202020204" pitchFamily="34" charset="0"/>
              </a:rPr>
              <a:t>Continued</a:t>
            </a:r>
          </a:p>
        </p:txBody>
      </p:sp>
      <p:sp>
        <p:nvSpPr>
          <p:cNvPr id="10" name="Rectangle 3"/>
          <p:cNvSpPr txBox="1">
            <a:spLocks noChangeArrowheads="1"/>
          </p:cNvSpPr>
          <p:nvPr/>
        </p:nvSpPr>
        <p:spPr bwMode="auto">
          <a:xfrm>
            <a:off x="687070" y="2320605"/>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600" dirty="0">
                <a:latin typeface="Arial" panose="020B0604020202020204" pitchFamily="34" charset="0"/>
                <a:cs typeface="Arial" panose="020B0604020202020204" pitchFamily="34" charset="0"/>
              </a:rPr>
              <a:t>New Mexico Medicaid Portal </a:t>
            </a:r>
            <a:r>
              <a:rPr lang="en-US" sz="1600">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hlinkClick r:id="rId3"/>
              </a:rPr>
              <a:t>https://</a:t>
            </a:r>
            <a:r>
              <a:rPr lang="en-US" sz="1600" smtClean="0">
                <a:latin typeface="Arial" panose="020B0604020202020204" pitchFamily="34" charset="0"/>
                <a:cs typeface="Arial" panose="020B0604020202020204" pitchFamily="34" charset="0"/>
                <a:hlinkClick r:id="rId3"/>
              </a:rPr>
              <a:t>nmmedicaid.portal.conduent.com/static/index.htm</a:t>
            </a:r>
            <a:r>
              <a:rPr lang="en-US" sz="160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Claim Inquiries, Eligibility Verification, Electronic Claim Submission, Provider Manuals, E-News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NM Human Services Department  – </a:t>
            </a:r>
            <a:r>
              <a:rPr lang="en-US" sz="1600" dirty="0">
                <a:latin typeface="Arial" panose="020B0604020202020204" pitchFamily="34" charset="0"/>
                <a:cs typeface="Arial" panose="020B0604020202020204" pitchFamily="34" charset="0"/>
                <a:hlinkClick r:id="rId4"/>
              </a:rPr>
              <a:t>http://www.hsd.state.nm.us/mad/</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Supplements, Memos, Provider Billing Packets and Policy</a:t>
            </a:r>
          </a:p>
          <a:p>
            <a:endParaRPr lang="en-US" sz="1600" dirty="0">
              <a:latin typeface="Arial" panose="020B0604020202020204" pitchFamily="34" charset="0"/>
              <a:cs typeface="Arial" panose="020B0604020202020204" pitchFamily="34" charset="0"/>
            </a:endParaRPr>
          </a:p>
          <a:p>
            <a:r>
              <a:rPr lang="en-US" sz="1600" dirty="0" err="1" smtClean="0">
                <a:latin typeface="Arial" panose="020B0604020202020204" pitchFamily="34" charset="0"/>
                <a:cs typeface="Arial" panose="020B0604020202020204" pitchFamily="34" charset="0"/>
              </a:rPr>
              <a:t>Conduent</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Provider Relations Call Center – (800) 299 - 7304 option 6 or (505) 246 - 0710 option 6. Claim Status, Eligibility, Prior Authorization, Medicaid Updates</a:t>
            </a:r>
          </a:p>
          <a:p>
            <a:endParaRPr lang="en-US" sz="1600" dirty="0">
              <a:latin typeface="Arial" panose="020B0604020202020204" pitchFamily="34" charset="0"/>
              <a:cs typeface="Arial" panose="020B0604020202020204" pitchFamily="34" charset="0"/>
            </a:endParaRPr>
          </a:p>
          <a:p>
            <a:r>
              <a:rPr lang="en-US" sz="1600" dirty="0" err="1" smtClean="0">
                <a:latin typeface="Arial" panose="020B0604020202020204" pitchFamily="34" charset="0"/>
                <a:cs typeface="Arial" panose="020B0604020202020204" pitchFamily="34" charset="0"/>
              </a:rPr>
              <a:t>Conduent</a:t>
            </a:r>
            <a:r>
              <a:rPr lang="en-US" sz="1600" dirty="0" smtClean="0">
                <a:latin typeface="Arial" panose="020B0604020202020204" pitchFamily="34" charset="0"/>
                <a:cs typeface="Arial" panose="020B0604020202020204" pitchFamily="34" charset="0"/>
              </a:rPr>
              <a:t> Provider </a:t>
            </a:r>
            <a:r>
              <a:rPr lang="en-US" sz="1600" dirty="0">
                <a:latin typeface="Arial" panose="020B0604020202020204" pitchFamily="34" charset="0"/>
                <a:cs typeface="Arial" panose="020B0604020202020204" pitchFamily="34" charset="0"/>
              </a:rPr>
              <a:t>Relations Helpdesk – </a:t>
            </a:r>
            <a:r>
              <a:rPr lang="en-US" sz="1600" dirty="0" smtClean="0">
                <a:latin typeface="Arial" panose="020B0604020202020204" pitchFamily="34" charset="0"/>
                <a:cs typeface="Arial" panose="020B0604020202020204" pitchFamily="34" charset="0"/>
                <a:hlinkClick r:id="rId5"/>
              </a:rPr>
              <a:t>NMProviderSUPPORT@conduent.com </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Claim research assistance and general Medicaid inquiries</a:t>
            </a:r>
          </a:p>
          <a:p>
            <a:endParaRPr lang="en-US"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Conduent</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HIPAA </a:t>
            </a:r>
            <a:r>
              <a:rPr lang="en-US" sz="1600" dirty="0">
                <a:latin typeface="Arial" panose="020B0604020202020204" pitchFamily="34" charset="0"/>
                <a:cs typeface="Arial" panose="020B0604020202020204" pitchFamily="34" charset="0"/>
              </a:rPr>
              <a:t>Helpdesk – </a:t>
            </a:r>
            <a:r>
              <a:rPr lang="en-US" sz="1600" dirty="0" smtClean="0">
                <a:latin typeface="Arial" panose="020B0604020202020204" pitchFamily="34" charset="0"/>
                <a:cs typeface="Arial" panose="020B0604020202020204" pitchFamily="34" charset="0"/>
                <a:hlinkClick r:id="rId6"/>
              </a:rPr>
              <a:t>HIPAA.Desk.NM@conduent.com</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Assistance </a:t>
            </a:r>
            <a:r>
              <a:rPr lang="en-US" sz="1600" dirty="0">
                <a:latin typeface="Arial" panose="020B0604020202020204" pitchFamily="34" charset="0"/>
                <a:cs typeface="Arial" panose="020B0604020202020204" pitchFamily="34" charset="0"/>
              </a:rPr>
              <a:t>on NM Web Portal, EDI inquiries, and Online Claim Submission with DDE (Direct Data Entry)</a:t>
            </a:r>
          </a:p>
          <a:p>
            <a:endParaRPr lang="en-US"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Conduent</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Provider </a:t>
            </a:r>
            <a:r>
              <a:rPr lang="en-US" sz="1600" dirty="0">
                <a:latin typeface="Arial" panose="020B0604020202020204" pitchFamily="34" charset="0"/>
                <a:cs typeface="Arial" panose="020B0604020202020204" pitchFamily="34" charset="0"/>
              </a:rPr>
              <a:t>Enrollment Helpdesk -  </a:t>
            </a:r>
            <a:r>
              <a:rPr lang="en-US" sz="1600" dirty="0" smtClean="0">
                <a:latin typeface="Arial" panose="020B0604020202020204" pitchFamily="34" charset="0"/>
                <a:cs typeface="Arial" panose="020B0604020202020204" pitchFamily="34" charset="0"/>
                <a:hlinkClick r:id="rId7"/>
              </a:rPr>
              <a:t>NMEnrollmentSUPPORT@</a:t>
            </a:r>
            <a:r>
              <a:rPr lang="en-US" sz="1600" dirty="0">
                <a:latin typeface="Arial" panose="020B0604020202020204" pitchFamily="34" charset="0"/>
                <a:cs typeface="Arial" panose="020B0604020202020204" pitchFamily="34" charset="0"/>
                <a:hlinkClick r:id="rId7"/>
              </a:rPr>
              <a:t>c</a:t>
            </a:r>
            <a:r>
              <a:rPr lang="en-US" sz="1600" dirty="0" smtClean="0">
                <a:latin typeface="Arial" panose="020B0604020202020204" pitchFamily="34" charset="0"/>
                <a:cs typeface="Arial" panose="020B0604020202020204" pitchFamily="34" charset="0"/>
                <a:hlinkClick r:id="rId7"/>
              </a:rPr>
              <a:t>onduent.com</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Provider Enrollment Applications, Forms &amp; Instructions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NM Medicaid Recipient Helpdesk – (888) 997 – 2583 or (505) 247 – 1042</a:t>
            </a:r>
          </a:p>
          <a:p>
            <a:r>
              <a:rPr lang="en-US" sz="1600" dirty="0">
                <a:latin typeface="Arial" panose="020B0604020202020204" pitchFamily="34" charset="0"/>
                <a:cs typeface="Arial" panose="020B0604020202020204" pitchFamily="34" charset="0"/>
              </a:rPr>
              <a:t>Eligibility inquiries, Fee-for-Service Replacement Medicaid Identification Card, Enroll or change a Managed Care Organization and Eligibility application status</a:t>
            </a:r>
          </a:p>
          <a:p>
            <a:pPr lvl="1"/>
            <a:r>
              <a:rPr lang="en-US" sz="1600" dirty="0" smtClean="0"/>
              <a:t/>
            </a:r>
            <a:br>
              <a:rPr lang="en-US" sz="1600" dirty="0" smtClean="0"/>
            </a:br>
            <a:r>
              <a:rPr lang="en-US" sz="2100" dirty="0" smtClean="0"/>
              <a:t/>
            </a:r>
            <a:br>
              <a:rPr lang="en-US" sz="2100" dirty="0" smtClean="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rgbClr val="FFFFFE"/>
              </a:solidFill>
            </a:endParaRPr>
          </a:p>
        </p:txBody>
      </p:sp>
      <p:sp>
        <p:nvSpPr>
          <p:cNvPr id="1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Tree>
    <p:extLst>
      <p:ext uri="{BB962C8B-B14F-4D97-AF65-F5344CB8AC3E}">
        <p14:creationId xmlns:p14="http://schemas.microsoft.com/office/powerpoint/2010/main" val="28975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625475" y="1281002"/>
            <a:ext cx="6899275" cy="725488"/>
          </a:xfrm>
          <a:noFill/>
        </p:spPr>
        <p:txBody>
          <a:bodyPr/>
          <a:lstStyle/>
          <a:p>
            <a:r>
              <a:rPr lang="en-US" sz="3200" dirty="0" smtClean="0">
                <a:latin typeface="Arial" panose="020B0604020202020204" pitchFamily="34" charset="0"/>
                <a:cs typeface="Arial" panose="020B0604020202020204" pitchFamily="34" charset="0"/>
              </a:rPr>
              <a:t>Introduction of HIPAA</a:t>
            </a:r>
          </a:p>
        </p:txBody>
      </p:sp>
      <p:sp>
        <p:nvSpPr>
          <p:cNvPr id="10" name="Rectangle 3"/>
          <p:cNvSpPr txBox="1">
            <a:spLocks noChangeArrowheads="1"/>
          </p:cNvSpPr>
          <p:nvPr/>
        </p:nvSpPr>
        <p:spPr bwMode="auto">
          <a:xfrm>
            <a:off x="477519" y="2411412"/>
            <a:ext cx="11556825" cy="446785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Health Insurance Portability and Accountability Act of 1996, known as HIPAA, was enacted on August 21, 1996, as an attempt to incrementally reform the healthcare system. The goal was to simplify and streamline the burdens of healthcare. The most widely known portion of the law is the Administrative Simplification Section which includes requirements for the following: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Standardization </a:t>
            </a:r>
            <a:r>
              <a:rPr lang="en-US" sz="2000" dirty="0">
                <a:latin typeface="Arial" panose="020B0604020202020204" pitchFamily="34" charset="0"/>
                <a:cs typeface="Arial" panose="020B0604020202020204" pitchFamily="34" charset="0"/>
              </a:rPr>
              <a:t>of electronic patient health, administrative and financial data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Privacy</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Security </a:t>
            </a:r>
            <a:r>
              <a:rPr lang="en-US" sz="2000" dirty="0">
                <a:latin typeface="Arial" panose="020B0604020202020204" pitchFamily="34" charset="0"/>
                <a:cs typeface="Arial" panose="020B0604020202020204" pitchFamily="34" charset="0"/>
              </a:rPr>
              <a:t>standards protecting the confidentiality and integrity of individually identifiable providers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Unique </a:t>
            </a:r>
            <a:r>
              <a:rPr lang="en-US" sz="2000" dirty="0">
                <a:latin typeface="Arial" panose="020B0604020202020204" pitchFamily="34" charset="0"/>
                <a:cs typeface="Arial" panose="020B0604020202020204" pitchFamily="34" charset="0"/>
              </a:rPr>
              <a:t>health identifiers for individuals, employers, health plans and health care providers </a:t>
            </a:r>
          </a:p>
          <a:p>
            <a:pPr marL="1588" lvl="1">
              <a:lnSpc>
                <a:spcPct val="90000"/>
              </a:lnSpc>
              <a:spcBef>
                <a:spcPct val="30000"/>
              </a:spcBef>
              <a:buSzPct val="75000"/>
              <a:defRPr/>
            </a:pPr>
            <a:endParaRPr kumimoji="0" lang="en-US" sz="2000" b="0" i="0" u="none" strike="noStrike" kern="0" cap="none" spc="0" normalizeH="0" baseline="0" noProof="0" dirty="0" smtClean="0">
              <a:ln>
                <a:noFill/>
              </a:ln>
              <a:solidFill>
                <a:schemeClr val="tx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625474" y="1476375"/>
            <a:ext cx="9890125" cy="725488"/>
          </a:xfrm>
          <a:noFill/>
        </p:spPr>
        <p:txBody>
          <a:bodyPr/>
          <a:lstStyle/>
          <a:p>
            <a:r>
              <a:rPr lang="en-US" sz="3200" dirty="0" smtClean="0">
                <a:latin typeface="Arial" panose="020B0604020202020204" pitchFamily="34" charset="0"/>
                <a:cs typeface="Arial" panose="020B0604020202020204" pitchFamily="34" charset="0"/>
              </a:rPr>
              <a:t>Why Utilize Electronic Transactions?</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push for administrative simplification originated in the health insurance industry as a way to standardize the claims processing and payment cycle, the eligibility and enrollment cycle, and even health insurers’ billing.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It </a:t>
            </a:r>
            <a:r>
              <a:rPr lang="en-US" sz="2000" dirty="0">
                <a:latin typeface="Arial" panose="020B0604020202020204" pitchFamily="34" charset="0"/>
                <a:cs typeface="Arial" panose="020B0604020202020204" pitchFamily="34" charset="0"/>
              </a:rPr>
              <a:t>is important to note that HIPAA does not require physicians to conduct transactions electronically. However, if they conduct any electronic transactions, they must submit these transactions according to HIPAA </a:t>
            </a:r>
            <a:r>
              <a:rPr lang="en-US" sz="2000" dirty="0" smtClean="0">
                <a:latin typeface="Arial" panose="020B0604020202020204" pitchFamily="34" charset="0"/>
                <a:cs typeface="Arial" panose="020B0604020202020204" pitchFamily="34" charset="0"/>
              </a:rPr>
              <a:t>standards.</a:t>
            </a:r>
            <a:endParaRPr kumimoji="0" lang="en-US" sz="2000" b="0"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5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477520" y="1308935"/>
            <a:ext cx="12528551" cy="725488"/>
          </a:xfrm>
          <a:noFill/>
        </p:spPr>
        <p:txBody>
          <a:bodyPr/>
          <a:lstStyle/>
          <a:p>
            <a:r>
              <a:rPr lang="en-US" sz="3200" dirty="0" smtClean="0">
                <a:latin typeface="Arial" panose="020B0604020202020204" pitchFamily="34" charset="0"/>
                <a:cs typeface="Arial" panose="020B0604020202020204" pitchFamily="34" charset="0"/>
              </a:rPr>
              <a:t>Advantages of Using HIPAA Electronic Transactions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smtClean="0">
                <a:latin typeface="Arial" panose="020B0604020202020204" pitchFamily="34" charset="0"/>
                <a:cs typeface="Arial" panose="020B0604020202020204" pitchFamily="34" charset="0"/>
              </a:rPr>
              <a:t>Using </a:t>
            </a:r>
            <a:r>
              <a:rPr lang="en-US" sz="2000" dirty="0">
                <a:latin typeface="Arial" panose="020B0604020202020204" pitchFamily="34" charset="0"/>
                <a:cs typeface="Arial" panose="020B0604020202020204" pitchFamily="34" charset="0"/>
              </a:rPr>
              <a:t>the HIPAA standard electronic transactions helps physician practices save </a:t>
            </a:r>
            <a:r>
              <a:rPr lang="en-US" sz="2000" b="1" dirty="0">
                <a:latin typeface="Arial" panose="020B0604020202020204" pitchFamily="34" charset="0"/>
                <a:cs typeface="Arial" panose="020B0604020202020204" pitchFamily="34" charset="0"/>
              </a:rPr>
              <a:t>thousands of dollars annually </a:t>
            </a:r>
            <a:r>
              <a:rPr lang="en-US" sz="2000" dirty="0">
                <a:latin typeface="Arial" panose="020B0604020202020204" pitchFamily="34" charset="0"/>
                <a:cs typeface="Arial" panose="020B0604020202020204" pitchFamily="34" charset="0"/>
              </a:rPr>
              <a:t>by using these standard transactions.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following reductions are advantages of utilizing the HIPAA standard transactions: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Costs </a:t>
            </a: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Overhead </a:t>
            </a:r>
            <a:r>
              <a:rPr lang="en-US" sz="2000" dirty="0">
                <a:latin typeface="Arial" panose="020B0604020202020204" pitchFamily="34" charset="0"/>
                <a:cs typeface="Arial" panose="020B0604020202020204" pitchFamily="34" charset="0"/>
              </a:rPr>
              <a:t>expenses associated with billing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Collections </a:t>
            </a: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Time </a:t>
            </a:r>
            <a:r>
              <a:rPr lang="en-US" sz="2000" dirty="0">
                <a:latin typeface="Arial" panose="020B0604020202020204" pitchFamily="34" charset="0"/>
                <a:cs typeface="Arial" panose="020B0604020202020204" pitchFamily="34" charset="0"/>
              </a:rPr>
              <a:t>of referral authorization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Time </a:t>
            </a:r>
            <a:r>
              <a:rPr lang="en-US" sz="2000" dirty="0">
                <a:latin typeface="Arial" panose="020B0604020202020204" pitchFamily="34" charset="0"/>
                <a:cs typeface="Arial" panose="020B0604020202020204" pitchFamily="34" charset="0"/>
              </a:rPr>
              <a:t>for verifying eligibility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Other </a:t>
            </a:r>
            <a:r>
              <a:rPr lang="en-US" sz="2000" dirty="0">
                <a:latin typeface="Arial" panose="020B0604020202020204" pitchFamily="34" charset="0"/>
                <a:cs typeface="Arial" panose="020B0604020202020204" pitchFamily="34" charset="0"/>
              </a:rPr>
              <a:t>related components of the claims management cycle </a:t>
            </a:r>
          </a:p>
        </p:txBody>
      </p:sp>
    </p:spTree>
    <p:extLst>
      <p:ext uri="{BB962C8B-B14F-4D97-AF65-F5344CB8AC3E}">
        <p14:creationId xmlns:p14="http://schemas.microsoft.com/office/powerpoint/2010/main" val="380020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625474" y="1371599"/>
            <a:ext cx="12528551" cy="725488"/>
          </a:xfrm>
          <a:noFill/>
        </p:spPr>
        <p:txBody>
          <a:bodyPr/>
          <a:lstStyle/>
          <a:p>
            <a:r>
              <a:rPr lang="en-US" sz="3200" dirty="0" smtClean="0">
                <a:latin typeface="Arial" panose="020B0604020202020204" pitchFamily="34" charset="0"/>
                <a:cs typeface="Arial" panose="020B0604020202020204" pitchFamily="34" charset="0"/>
              </a:rPr>
              <a:t>Electronic Transactions Supported By NM Medicaid</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smtClean="0">
                <a:latin typeface="Arial" panose="020B0604020202020204" pitchFamily="34" charset="0"/>
                <a:cs typeface="Arial" panose="020B0604020202020204" pitchFamily="34" charset="0"/>
              </a:rPr>
              <a:t>270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Insurance Eligibility Request </a:t>
            </a:r>
          </a:p>
          <a:p>
            <a:r>
              <a:rPr lang="en-US" sz="2000" dirty="0">
                <a:latin typeface="Arial" panose="020B0604020202020204" pitchFamily="34" charset="0"/>
                <a:cs typeface="Arial" panose="020B0604020202020204" pitchFamily="34" charset="0"/>
              </a:rPr>
              <a:t>271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Insurance Eligibility Response </a:t>
            </a:r>
          </a:p>
          <a:p>
            <a:r>
              <a:rPr lang="en-US" sz="2000" dirty="0">
                <a:latin typeface="Arial" panose="020B0604020202020204" pitchFamily="34" charset="0"/>
                <a:cs typeface="Arial" panose="020B0604020202020204" pitchFamily="34" charset="0"/>
              </a:rPr>
              <a:t>837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Care Claim (Professional, Institutional, &amp; Dental) </a:t>
            </a:r>
          </a:p>
          <a:p>
            <a:r>
              <a:rPr lang="en-US" sz="2000" dirty="0">
                <a:latin typeface="Arial" panose="020B0604020202020204" pitchFamily="34" charset="0"/>
                <a:cs typeface="Arial" panose="020B0604020202020204" pitchFamily="34" charset="0"/>
              </a:rPr>
              <a:t>835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Care Claim Payment/Advice </a:t>
            </a:r>
          </a:p>
          <a:p>
            <a:r>
              <a:rPr lang="en-US" sz="2000" dirty="0">
                <a:latin typeface="Arial" panose="020B0604020202020204" pitchFamily="34" charset="0"/>
                <a:cs typeface="Arial" panose="020B0604020202020204" pitchFamily="34" charset="0"/>
              </a:rPr>
              <a:t>276 -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Care Claims Status Inquiry </a:t>
            </a:r>
          </a:p>
          <a:p>
            <a:r>
              <a:rPr lang="en-US" sz="2000" dirty="0">
                <a:latin typeface="Arial" panose="020B0604020202020204" pitchFamily="34" charset="0"/>
                <a:cs typeface="Arial" panose="020B0604020202020204" pitchFamily="34" charset="0"/>
              </a:rPr>
              <a:t>277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Health Care Claims Status Response </a:t>
            </a:r>
          </a:p>
          <a:p>
            <a:r>
              <a:rPr lang="en-US" sz="2000" dirty="0">
                <a:latin typeface="Arial" panose="020B0604020202020204" pitchFamily="34" charset="0"/>
                <a:cs typeface="Arial" panose="020B0604020202020204" pitchFamily="34" charset="0"/>
              </a:rPr>
              <a:t>834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Benefit Enrollment and Maintenance </a:t>
            </a:r>
          </a:p>
          <a:p>
            <a:r>
              <a:rPr lang="en-US" sz="2000" dirty="0">
                <a:latin typeface="Arial" panose="020B0604020202020204" pitchFamily="34" charset="0"/>
                <a:cs typeface="Arial" panose="020B0604020202020204" pitchFamily="34" charset="0"/>
              </a:rPr>
              <a:t>820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Premium Payment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Acknowledgement </a:t>
            </a:r>
            <a:r>
              <a:rPr lang="en-US" sz="2000" dirty="0">
                <a:latin typeface="Arial" panose="020B0604020202020204" pitchFamily="34" charset="0"/>
                <a:cs typeface="Arial" panose="020B0604020202020204" pitchFamily="34" charset="0"/>
              </a:rPr>
              <a:t>Reports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TA1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Acknowledgement Report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999 - Acknowledgement </a:t>
            </a:r>
            <a:r>
              <a:rPr lang="en-US" sz="2000" dirty="0">
                <a:latin typeface="Arial" panose="020B0604020202020204" pitchFamily="34" charset="0"/>
                <a:cs typeface="Arial" panose="020B0604020202020204" pitchFamily="34" charset="0"/>
              </a:rPr>
              <a:t>Report (positive, negative, partial) </a:t>
            </a: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277CA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Claim Acknowledgement </a:t>
            </a:r>
          </a:p>
        </p:txBody>
      </p:sp>
    </p:spTree>
    <p:extLst>
      <p:ext uri="{BB962C8B-B14F-4D97-AF65-F5344CB8AC3E}">
        <p14:creationId xmlns:p14="http://schemas.microsoft.com/office/powerpoint/2010/main" val="360531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625474" y="1454233"/>
            <a:ext cx="12528551" cy="725488"/>
          </a:xfrm>
          <a:noFill/>
        </p:spPr>
        <p:txBody>
          <a:bodyPr/>
          <a:lstStyle/>
          <a:p>
            <a:pPr algn="ctr"/>
            <a:r>
              <a:rPr lang="en-US" sz="3200" dirty="0" smtClean="0">
                <a:latin typeface="Arial" panose="020B0604020202020204" pitchFamily="34" charset="0"/>
                <a:cs typeface="Arial" panose="020B0604020202020204" pitchFamily="34" charset="0"/>
              </a:rPr>
              <a:t>Electronic Transaction Definitions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003289201"/>
              </p:ext>
            </p:extLst>
          </p:nvPr>
        </p:nvGraphicFramePr>
        <p:xfrm>
          <a:off x="2710149" y="2391060"/>
          <a:ext cx="8711313" cy="5059592"/>
        </p:xfrm>
        <a:graphic>
          <a:graphicData uri="http://schemas.openxmlformats.org/drawingml/2006/table">
            <a:tbl>
              <a:tblPr firstRow="1" firstCol="1" bandRow="1"/>
              <a:tblGrid>
                <a:gridCol w="547432"/>
                <a:gridCol w="8163881"/>
              </a:tblGrid>
              <a:tr h="439591">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Inquiry</a:t>
                      </a:r>
                      <a:r>
                        <a:rPr lang="en-US" sz="1000" dirty="0">
                          <a:effectLst/>
                          <a:latin typeface="Arial"/>
                          <a:ea typeface="Calibri"/>
                          <a:cs typeface="Times New Roman"/>
                        </a:rPr>
                        <a:t> – Provider uses to request details of health care eligibility and benefit information or to determine if an information source organization has a particular subscriber or dependent on file.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Eligibility, Coverage or Benefit Response </a:t>
                      </a:r>
                      <a:r>
                        <a:rPr lang="en-US" sz="1000">
                          <a:effectLst/>
                          <a:latin typeface="Arial"/>
                          <a:ea typeface="Calibri"/>
                          <a:cs typeface="Times New Roman"/>
                        </a:rPr>
                        <a:t>– Payer uses to respond to 270 requests.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659">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Status Request</a:t>
                      </a:r>
                      <a:r>
                        <a:rPr lang="en-US" sz="1000">
                          <a:effectLst/>
                          <a:latin typeface="Arial"/>
                          <a:ea typeface="Calibri"/>
                          <a:cs typeface="Times New Roman"/>
                        </a:rPr>
                        <a:t> – Provider uses to request the status of health care claims.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277</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Status Notification</a:t>
                      </a:r>
                      <a:r>
                        <a:rPr lang="en-US" sz="1000">
                          <a:effectLst/>
                          <a:latin typeface="Arial"/>
                          <a:ea typeface="Calibri"/>
                          <a:cs typeface="Times New Roman"/>
                        </a:rPr>
                        <a:t> – Payer uses to respond to 276 requests.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660">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Services Review Information</a:t>
                      </a:r>
                      <a:r>
                        <a:rPr lang="en-US" sz="1000" dirty="0">
                          <a:effectLst/>
                          <a:latin typeface="Arial"/>
                          <a:ea typeface="Calibri"/>
                          <a:cs typeface="Times New Roman"/>
                        </a:rPr>
                        <a:t> – Request and Response – Health care provider use request transactions to request information on admission certifications, referrals, service certifications, extended certifications, certification appeals and other related information.</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The payer entity uses response transactions to respond to inquiries regarding admission certifications, referrals, service certifications, extended certifications, certification appeals and other related information.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820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Payment Order / Remittance Advice </a:t>
                      </a:r>
                      <a:r>
                        <a:rPr lang="en-US" sz="1000">
                          <a:effectLst/>
                          <a:latin typeface="Arial"/>
                          <a:ea typeface="Calibri"/>
                          <a:cs typeface="Times New Roman"/>
                        </a:rPr>
                        <a:t>– Insurance companies, third-party administrators, payroll service providers, and internal payroll departments use to transmit premium payment information.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Benefit Enrollment and Maintenance </a:t>
                      </a:r>
                      <a:r>
                        <a:rPr lang="en-US" sz="1000">
                          <a:effectLst/>
                          <a:latin typeface="Arial"/>
                          <a:ea typeface="Calibri"/>
                          <a:cs typeface="Times New Roman"/>
                        </a:rPr>
                        <a:t>– Benefit plan sponsors and administrators use to transmit enrollment and benefit information between each other.</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Payment / Remittance Advice </a:t>
                      </a:r>
                      <a:r>
                        <a:rPr lang="en-US" sz="1000">
                          <a:effectLst/>
                          <a:latin typeface="Arial"/>
                          <a:ea typeface="Calibri"/>
                          <a:cs typeface="Times New Roman"/>
                        </a:rPr>
                        <a:t>– Used by the payer and the provider to make payments on a claim, send an Explanation of Benefits (EOB) remittance advice, or to send both the payment and EOB in the same transaction.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727">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837</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a:t>
                      </a:r>
                      <a:r>
                        <a:rPr lang="en-US" sz="1000" dirty="0">
                          <a:effectLst/>
                          <a:latin typeface="Arial"/>
                          <a:ea typeface="Calibri"/>
                          <a:cs typeface="Times New Roman"/>
                        </a:rPr>
                        <a:t> – There are three (3) separate implementation guides for 837 Health Care Claims:</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Dental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Institutional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Professional</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Each is used by the provider- dentist/dental group, clinic/hospital, and physicians/surgeons – or between payers to submit and transfer claims and encounters to the payer.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79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dirty="0" smtClean="0"/>
              <a:t>Electronic Transactions Workshop </a:t>
            </a:r>
            <a:endParaRPr lang="en-US" dirty="0"/>
          </a:p>
        </p:txBody>
      </p:sp>
      <p:sp>
        <p:nvSpPr>
          <p:cNvPr id="9" name="Rectangle 2"/>
          <p:cNvSpPr>
            <a:spLocks noGrp="1" noChangeArrowheads="1"/>
          </p:cNvSpPr>
          <p:nvPr>
            <p:ph type="title"/>
          </p:nvPr>
        </p:nvSpPr>
        <p:spPr>
          <a:xfrm>
            <a:off x="625474" y="1458328"/>
            <a:ext cx="12528551" cy="725488"/>
          </a:xfrm>
          <a:noFill/>
        </p:spPr>
        <p:txBody>
          <a:bodyPr/>
          <a:lstStyle/>
          <a:p>
            <a:r>
              <a:rPr lang="en-US" sz="3200" dirty="0" smtClean="0">
                <a:latin typeface="Arial" panose="020B0604020202020204" pitchFamily="34" charset="0"/>
                <a:cs typeface="Arial" panose="020B0604020202020204" pitchFamily="34" charset="0"/>
              </a:rPr>
              <a:t>Electronic Transaction Enrollment</a:t>
            </a:r>
          </a:p>
        </p:txBody>
      </p:sp>
      <p:sp>
        <p:nvSpPr>
          <p:cNvPr id="10" name="Rectangle 3"/>
          <p:cNvSpPr txBox="1">
            <a:spLocks noChangeArrowheads="1"/>
          </p:cNvSpPr>
          <p:nvPr/>
        </p:nvSpPr>
        <p:spPr bwMode="auto">
          <a:xfrm>
            <a:off x="625473" y="2428538"/>
            <a:ext cx="13174609" cy="482936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smtClean="0">
                <a:latin typeface="Arial" panose="020B0604020202020204" pitchFamily="34" charset="0"/>
                <a:cs typeface="Arial" panose="020B0604020202020204" pitchFamily="34" charset="0"/>
              </a:rPr>
              <a:t>Can </a:t>
            </a:r>
            <a:r>
              <a:rPr lang="en-US" sz="2000" dirty="0">
                <a:latin typeface="Arial" panose="020B0604020202020204" pitchFamily="34" charset="0"/>
                <a:cs typeface="Arial" panose="020B0604020202020204" pitchFamily="34" charset="0"/>
              </a:rPr>
              <a:t>I enroll and receive multiple electronic transactions? </a:t>
            </a:r>
          </a:p>
          <a:p>
            <a:pPr marL="996010" lvl="1"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Yes</a:t>
            </a:r>
            <a:r>
              <a:rPr lang="en-US" sz="2000" dirty="0">
                <a:latin typeface="Arial" panose="020B0604020202020204" pitchFamily="34" charset="0"/>
                <a:cs typeface="Arial" panose="020B0604020202020204" pitchFamily="34" charset="0"/>
              </a:rPr>
              <a:t>, any transactions that will make your facility more efficient can be utilized.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If </a:t>
            </a:r>
            <a:r>
              <a:rPr lang="en-US" sz="2000" dirty="0">
                <a:latin typeface="Arial" panose="020B0604020202020204" pitchFamily="34" charset="0"/>
                <a:cs typeface="Arial" panose="020B0604020202020204" pitchFamily="34" charset="0"/>
              </a:rPr>
              <a:t>I receive remit advices electronically (835s), will I still be able to view them via the NM Medicaid </a:t>
            </a:r>
            <a:r>
              <a:rPr lang="en-US" sz="2000" dirty="0" smtClean="0">
                <a:latin typeface="Arial" panose="020B0604020202020204" pitchFamily="34" charset="0"/>
                <a:cs typeface="Arial" panose="020B0604020202020204" pitchFamily="34" charset="0"/>
              </a:rPr>
              <a:t>Web Portal</a:t>
            </a:r>
            <a:r>
              <a:rPr lang="en-US" sz="2000" dirty="0">
                <a:latin typeface="Arial" panose="020B0604020202020204" pitchFamily="34" charset="0"/>
                <a:cs typeface="Arial" panose="020B0604020202020204" pitchFamily="34" charset="0"/>
              </a:rPr>
              <a:t>? </a:t>
            </a:r>
          </a:p>
          <a:p>
            <a:pPr marL="938860" lvl="1"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Yes</a:t>
            </a:r>
            <a:r>
              <a:rPr lang="en-US" sz="2000" dirty="0">
                <a:latin typeface="Arial" panose="020B0604020202020204" pitchFamily="34" charset="0"/>
                <a:cs typeface="Arial" panose="020B0604020202020204" pitchFamily="34" charset="0"/>
              </a:rPr>
              <a:t>, remit advices will still be available via the </a:t>
            </a:r>
            <a:r>
              <a:rPr lang="en-US" sz="2000" dirty="0" smtClean="0">
                <a:latin typeface="Arial" panose="020B0604020202020204" pitchFamily="34" charset="0"/>
                <a:cs typeface="Arial" panose="020B0604020202020204" pitchFamily="34" charset="0"/>
              </a:rPr>
              <a:t>web portal</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If </a:t>
            </a:r>
            <a:r>
              <a:rPr lang="en-US" sz="2000" dirty="0">
                <a:latin typeface="Arial" panose="020B0604020202020204" pitchFamily="34" charset="0"/>
                <a:cs typeface="Arial" panose="020B0604020202020204" pitchFamily="34" charset="0"/>
              </a:rPr>
              <a:t>we maintain our own billing software where can we find the companion guides and TR3s (formerly known as Implementation Guides)? </a:t>
            </a:r>
          </a:p>
          <a:p>
            <a:pPr marL="938860" lvl="1"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companion guides can be found on the </a:t>
            </a:r>
            <a:r>
              <a:rPr lang="en-US" sz="2000" dirty="0" smtClean="0">
                <a:latin typeface="Arial" panose="020B0604020202020204" pitchFamily="34" charset="0"/>
                <a:cs typeface="Arial" panose="020B0604020202020204" pitchFamily="34" charset="0"/>
              </a:rPr>
              <a:t>HSD MAD </a:t>
            </a:r>
            <a:r>
              <a:rPr lang="en-US" sz="2000" dirty="0">
                <a:latin typeface="Arial" panose="020B0604020202020204" pitchFamily="34" charset="0"/>
                <a:cs typeface="Arial" panose="020B0604020202020204" pitchFamily="34" charset="0"/>
              </a:rPr>
              <a:t>website at: </a:t>
            </a:r>
            <a:r>
              <a:rPr lang="en-US" sz="2000" dirty="0">
                <a:latin typeface="Arial" panose="020B0604020202020204" pitchFamily="34" charset="0"/>
                <a:cs typeface="Arial" panose="020B0604020202020204" pitchFamily="34" charset="0"/>
                <a:hlinkClick r:id="rId2"/>
              </a:rPr>
              <a:t>http://</a:t>
            </a:r>
            <a:r>
              <a:rPr lang="en-US" sz="2000" dirty="0" smtClean="0">
                <a:latin typeface="Arial" panose="020B0604020202020204" pitchFamily="34" charset="0"/>
                <a:cs typeface="Arial" panose="020B0604020202020204" pitchFamily="34" charset="0"/>
                <a:hlinkClick r:id="rId2"/>
              </a:rPr>
              <a:t>www.hsd.state.nm.us/providers/hippa-standard-companion-guides.aspx</a:t>
            </a:r>
            <a:r>
              <a:rPr lang="en-US" sz="2000" dirty="0" smtClean="0">
                <a:latin typeface="Arial" panose="020B0604020202020204" pitchFamily="34" charset="0"/>
                <a:cs typeface="Arial" panose="020B0604020202020204" pitchFamily="34" charset="0"/>
              </a:rPr>
              <a:t>. </a:t>
            </a:r>
          </a:p>
          <a:p>
            <a:pPr marL="938860" lvl="1"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TR3’s </a:t>
            </a:r>
            <a:r>
              <a:rPr lang="en-US" sz="2000" dirty="0">
                <a:latin typeface="Arial" panose="020B0604020202020204" pitchFamily="34" charset="0"/>
                <a:cs typeface="Arial" panose="020B0604020202020204" pitchFamily="34" charset="0"/>
              </a:rPr>
              <a:t>are copyrighted and cannot be “given” to providers. Providers must purchase TR3’s from </a:t>
            </a:r>
            <a:r>
              <a:rPr lang="en-US" sz="2000" dirty="0" smtClean="0">
                <a:latin typeface="Arial" panose="020B0604020202020204" pitchFamily="34" charset="0"/>
                <a:cs typeface="Arial" panose="020B0604020202020204" pitchFamily="34" charset="0"/>
                <a:hlinkClick r:id="rId3"/>
              </a:rPr>
              <a:t>www.X12.org</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How </a:t>
            </a:r>
            <a:r>
              <a:rPr lang="en-US" sz="2000" dirty="0">
                <a:latin typeface="Arial" panose="020B0604020202020204" pitchFamily="34" charset="0"/>
                <a:cs typeface="Arial" panose="020B0604020202020204" pitchFamily="34" charset="0"/>
              </a:rPr>
              <a:t>will I know when a new transaction type is available? </a:t>
            </a:r>
          </a:p>
          <a:p>
            <a:pPr marL="938860" lvl="1"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New Mexico Medicaid E-news will </a:t>
            </a:r>
            <a:r>
              <a:rPr lang="en-US" sz="2000" dirty="0">
                <a:latin typeface="Arial" panose="020B0604020202020204" pitchFamily="34" charset="0"/>
                <a:cs typeface="Arial" panose="020B0604020202020204" pitchFamily="34" charset="0"/>
              </a:rPr>
              <a:t>be the source of when and what new transactions are coming to New Mexico Medicaid. </a:t>
            </a:r>
          </a:p>
          <a:p>
            <a:pPr marL="342900" indent="-342900">
              <a:buFont typeface="+mj-lt"/>
              <a:buAutoNum type="arabicPeriod"/>
            </a:pPr>
            <a:endParaRPr lang="en-US" sz="1800" dirty="0"/>
          </a:p>
        </p:txBody>
      </p:sp>
    </p:spTree>
    <p:extLst>
      <p:ext uri="{BB962C8B-B14F-4D97-AF65-F5344CB8AC3E}">
        <p14:creationId xmlns:p14="http://schemas.microsoft.com/office/powerpoint/2010/main" val="10842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3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
        <p:nvSpPr>
          <p:cNvPr id="9" name="Rectangle 2"/>
          <p:cNvSpPr>
            <a:spLocks noGrp="1" noChangeArrowheads="1"/>
          </p:cNvSpPr>
          <p:nvPr>
            <p:ph type="title"/>
          </p:nvPr>
        </p:nvSpPr>
        <p:spPr>
          <a:xfrm>
            <a:off x="625474" y="1417217"/>
            <a:ext cx="12528551" cy="725488"/>
          </a:xfrm>
          <a:noFill/>
        </p:spPr>
        <p:txBody>
          <a:bodyPr/>
          <a:lstStyle/>
          <a:p>
            <a:r>
              <a:rPr lang="en-US" sz="3200" dirty="0" smtClean="0">
                <a:latin typeface="Arial" panose="020B0604020202020204" pitchFamily="34" charset="0"/>
                <a:cs typeface="Arial" panose="020B0604020202020204" pitchFamily="34" charset="0"/>
              </a:rPr>
              <a:t>FAQs</a:t>
            </a:r>
          </a:p>
        </p:txBody>
      </p:sp>
      <p:sp>
        <p:nvSpPr>
          <p:cNvPr id="10" name="Rectangle 3"/>
          <p:cNvSpPr txBox="1">
            <a:spLocks noChangeArrowheads="1"/>
          </p:cNvSpPr>
          <p:nvPr/>
        </p:nvSpPr>
        <p:spPr bwMode="auto">
          <a:xfrm>
            <a:off x="477519" y="2411411"/>
            <a:ext cx="12877534" cy="521621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smtClean="0">
                <a:latin typeface="Arial" panose="020B0604020202020204" pitchFamily="34" charset="0"/>
                <a:cs typeface="Arial" panose="020B0604020202020204" pitchFamily="34" charset="0"/>
              </a:rPr>
              <a:t>Complete </a:t>
            </a:r>
            <a:r>
              <a:rPr lang="en-US" sz="2000" dirty="0">
                <a:latin typeface="Arial" panose="020B0604020202020204" pitchFamily="34" charset="0"/>
                <a:cs typeface="Arial" panose="020B0604020202020204" pitchFamily="34" charset="0"/>
              </a:rPr>
              <a:t>and submit the </a:t>
            </a:r>
            <a:r>
              <a:rPr lang="en-US" sz="2000" dirty="0" smtClean="0">
                <a:latin typeface="Arial" panose="020B0604020202020204" pitchFamily="34" charset="0"/>
                <a:cs typeface="Arial" panose="020B0604020202020204" pitchFamily="34" charset="0"/>
              </a:rPr>
              <a:t>EDI </a:t>
            </a:r>
            <a:r>
              <a:rPr lang="en-US" sz="2000" dirty="0">
                <a:latin typeface="Arial" panose="020B0604020202020204" pitchFamily="34" charset="0"/>
                <a:cs typeface="Arial" panose="020B0604020202020204" pitchFamily="34" charset="0"/>
              </a:rPr>
              <a:t>(Electronic Data Interchange) </a:t>
            </a:r>
            <a:r>
              <a:rPr lang="en-US" sz="2000" dirty="0" smtClean="0">
                <a:latin typeface="Arial" panose="020B0604020202020204" pitchFamily="34" charset="0"/>
                <a:cs typeface="Arial" panose="020B0604020202020204" pitchFamily="34" charset="0"/>
              </a:rPr>
              <a:t>Authorization Form </a:t>
            </a:r>
            <a:r>
              <a:rPr lang="en-US" sz="2000" dirty="0">
                <a:latin typeface="Arial" panose="020B0604020202020204" pitchFamily="34" charset="0"/>
                <a:cs typeface="Arial" panose="020B0604020202020204" pitchFamily="34" charset="0"/>
              </a:rPr>
              <a:t>to the HIPAA Helpdesk. All EDI enrollment forms can be found on the NM Medicaid </a:t>
            </a:r>
            <a:r>
              <a:rPr lang="en-US" sz="2000" dirty="0" smtClean="0">
                <a:latin typeface="Arial" panose="020B0604020202020204" pitchFamily="34" charset="0"/>
                <a:cs typeface="Arial" panose="020B0604020202020204" pitchFamily="34" charset="0"/>
              </a:rPr>
              <a:t>Web Portal</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2"/>
              </a:rPr>
              <a:t>https://</a:t>
            </a:r>
            <a:r>
              <a:rPr lang="en-US" sz="2000" dirty="0" smtClean="0">
                <a:latin typeface="Arial" panose="020B0604020202020204" pitchFamily="34" charset="0"/>
                <a:cs typeface="Arial" panose="020B0604020202020204" pitchFamily="34" charset="0"/>
                <a:hlinkClick r:id="rId2"/>
              </a:rPr>
              <a:t>nmmedicaid.portal.conduent.com/static/ProviderInformation.htm#EDI</a:t>
            </a:r>
            <a:r>
              <a:rPr lang="en-US" sz="2000" dirty="0" smtClean="0">
                <a:latin typeface="Arial" panose="020B0604020202020204" pitchFamily="34" charset="0"/>
                <a:cs typeface="Arial" panose="020B0604020202020204" pitchFamily="34" charset="0"/>
              </a:rPr>
              <a:t>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HIPAA Helpdesk will be in </a:t>
            </a:r>
            <a:r>
              <a:rPr lang="en-US" sz="2000" dirty="0" smtClean="0">
                <a:latin typeface="Arial" panose="020B0604020202020204" pitchFamily="34" charset="0"/>
                <a:cs typeface="Arial" panose="020B0604020202020204" pitchFamily="34" charset="0"/>
              </a:rPr>
              <a:t>contact </a:t>
            </a:r>
            <a:r>
              <a:rPr lang="en-US" sz="2000" dirty="0">
                <a:latin typeface="Arial" panose="020B0604020202020204" pitchFamily="34" charset="0"/>
                <a:cs typeface="Arial" panose="020B0604020202020204" pitchFamily="34" charset="0"/>
              </a:rPr>
              <a:t>with your clearinghouse and will provide testing information and procedures to them directly. Testing information, procedures, and/or login information will be given to clearinghouses within 24 hours of returning EDI enrollment forms.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Once </a:t>
            </a:r>
            <a:r>
              <a:rPr lang="en-US" sz="2000" dirty="0">
                <a:latin typeface="Arial" panose="020B0604020202020204" pitchFamily="34" charset="0"/>
                <a:cs typeface="Arial" panose="020B0604020202020204" pitchFamily="34" charset="0"/>
              </a:rPr>
              <a:t>the clearinghouse has passed the testing phase, the HIPAA Helpdesk will </a:t>
            </a:r>
            <a:r>
              <a:rPr lang="en-US" sz="2000" dirty="0" smtClean="0">
                <a:latin typeface="Arial" panose="020B0604020202020204" pitchFamily="34" charset="0"/>
                <a:cs typeface="Arial" panose="020B0604020202020204" pitchFamily="34" charset="0"/>
              </a:rPr>
              <a:t>notify you </a:t>
            </a:r>
            <a:r>
              <a:rPr lang="en-US" sz="2000" dirty="0">
                <a:latin typeface="Arial" panose="020B0604020202020204" pitchFamily="34" charset="0"/>
                <a:cs typeface="Arial" panose="020B0604020202020204" pitchFamily="34" charset="0"/>
              </a:rPr>
              <a:t>that the electronic transaction that you enrolled in has been moved into production.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smtClean="0">
                <a:latin typeface="Arial" panose="020B0604020202020204" pitchFamily="34" charset="0"/>
                <a:cs typeface="Arial" panose="020B0604020202020204" pitchFamily="34" charset="0"/>
              </a:rPr>
              <a:t>You </a:t>
            </a:r>
            <a:r>
              <a:rPr lang="en-US" sz="2000" dirty="0">
                <a:latin typeface="Arial" panose="020B0604020202020204" pitchFamily="34" charset="0"/>
                <a:cs typeface="Arial" panose="020B0604020202020204" pitchFamily="34" charset="0"/>
              </a:rPr>
              <a:t>will then be able to receive remittance advices, submit an eligibility and benefits verification request, receive a response, and/or review claims electronically via your clearinghouse. </a:t>
            </a:r>
          </a:p>
        </p:txBody>
      </p:sp>
    </p:spTree>
    <p:extLst>
      <p:ext uri="{BB962C8B-B14F-4D97-AF65-F5344CB8AC3E}">
        <p14:creationId xmlns:p14="http://schemas.microsoft.com/office/powerpoint/2010/main" val="187673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smtClean="0"/>
              <a:t>10/10/2017</a:t>
            </a:r>
            <a:endParaRPr lang="en-US"/>
          </a:p>
        </p:txBody>
      </p:sp>
      <p:sp>
        <p:nvSpPr>
          <p:cNvPr id="9" name="Rectangle 2"/>
          <p:cNvSpPr>
            <a:spLocks noGrp="1" noChangeArrowheads="1"/>
          </p:cNvSpPr>
          <p:nvPr>
            <p:ph type="title"/>
          </p:nvPr>
        </p:nvSpPr>
        <p:spPr>
          <a:xfrm>
            <a:off x="687070" y="1456655"/>
            <a:ext cx="12604750" cy="725488"/>
          </a:xfrm>
          <a:noFill/>
        </p:spPr>
        <p:txBody>
          <a:bodyPr/>
          <a:lstStyle/>
          <a:p>
            <a:r>
              <a:rPr lang="en-US" sz="3200" dirty="0" smtClean="0">
                <a:latin typeface="Arial" panose="020B0604020202020204" pitchFamily="34" charset="0"/>
                <a:cs typeface="Arial" panose="020B0604020202020204" pitchFamily="34" charset="0"/>
              </a:rPr>
              <a:t>New Mexico Medicaid Resources</a:t>
            </a:r>
            <a:endParaRPr lang="en-US" dirty="0" smtClean="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bwMode="auto">
          <a:xfrm>
            <a:off x="687070" y="2182143"/>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New Mexico Medicaid </a:t>
            </a:r>
            <a:r>
              <a:rPr lang="en-US" sz="2000" dirty="0" smtClean="0">
                <a:latin typeface="Arial" panose="020B0604020202020204" pitchFamily="34" charset="0"/>
                <a:cs typeface="Arial" panose="020B0604020202020204" pitchFamily="34" charset="0"/>
              </a:rPr>
              <a:t>Online</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Provider Information</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Provider </a:t>
            </a:r>
            <a:r>
              <a:rPr lang="en-US" sz="2000" dirty="0">
                <a:latin typeface="Arial" panose="020B0604020202020204" pitchFamily="34" charset="0"/>
                <a:cs typeface="Arial" panose="020B0604020202020204" pitchFamily="34" charset="0"/>
              </a:rPr>
              <a:t>Login Screen </a:t>
            </a:r>
            <a:r>
              <a:rPr lang="en-US" sz="2000" dirty="0" smtClean="0">
                <a:latin typeface="Arial" panose="020B0604020202020204" pitchFamily="34" charset="0"/>
                <a:cs typeface="Arial" panose="020B0604020202020204" pitchFamily="34" charset="0"/>
              </a:rPr>
              <a:t>Notices</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Provider </a:t>
            </a:r>
            <a:r>
              <a:rPr lang="en-US" sz="2000" dirty="0">
                <a:latin typeface="Arial" panose="020B0604020202020204" pitchFamily="34" charset="0"/>
                <a:cs typeface="Arial" panose="020B0604020202020204" pitchFamily="34" charset="0"/>
              </a:rPr>
              <a:t>E-News Newsletters</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Medicaid Provider Relations Call Center</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Communication Updates </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Field Representative</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Webinars</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Open Forums and Live Training Sessions</a:t>
            </a:r>
          </a:p>
          <a:p>
            <a:pPr lvl="1"/>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rgbClr val="FFFFFE"/>
              </a:solidFill>
            </a:endParaRPr>
          </a:p>
        </p:txBody>
      </p:sp>
      <p:sp>
        <p:nvSpPr>
          <p:cNvPr id="11" name="Footer Placeholder 2"/>
          <p:cNvSpPr>
            <a:spLocks noGrp="1"/>
          </p:cNvSpPr>
          <p:nvPr>
            <p:ph type="ftr" sz="quarter" idx="11"/>
          </p:nvPr>
        </p:nvSpPr>
        <p:spPr>
          <a:xfrm>
            <a:off x="1862715" y="7627621"/>
            <a:ext cx="7514965" cy="438150"/>
          </a:xfrm>
        </p:spPr>
        <p:txBody>
          <a:bodyPr/>
          <a:lstStyle/>
          <a:p>
            <a:r>
              <a:rPr lang="en-US" smtClean="0"/>
              <a:t>Electronic Transactions Workshop </a:t>
            </a:r>
            <a:endParaRPr lang="en-US" dirty="0"/>
          </a:p>
        </p:txBody>
      </p:sp>
    </p:spTree>
    <p:extLst>
      <p:ext uri="{BB962C8B-B14F-4D97-AF65-F5344CB8AC3E}">
        <p14:creationId xmlns:p14="http://schemas.microsoft.com/office/powerpoint/2010/main" val="11300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526</TotalTime>
  <Words>773</Words>
  <Application>Microsoft Office PowerPoint</Application>
  <PresentationFormat>Custom</PresentationFormat>
  <Paragraphs>125</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Times New Roman</vt:lpstr>
      <vt:lpstr>Conduent_PPT_Template_White_6Jan</vt:lpstr>
      <vt:lpstr>  Electronic Transactions Workshop </vt:lpstr>
      <vt:lpstr>Introduction of HIPAA</vt:lpstr>
      <vt:lpstr>Why Utilize Electronic Transactions?</vt:lpstr>
      <vt:lpstr>Advantages of Using HIPAA Electronic Transactions</vt:lpstr>
      <vt:lpstr>Electronic Transactions Supported By NM Medicaid</vt:lpstr>
      <vt:lpstr>Electronic Transaction Definitions</vt:lpstr>
      <vt:lpstr>Electronic Transaction Enrollment</vt:lpstr>
      <vt:lpstr>FAQs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HARRIS, AMY L</cp:lastModifiedBy>
  <cp:revision>48</cp:revision>
  <dcterms:created xsi:type="dcterms:W3CDTF">2017-01-18T18:41:02Z</dcterms:created>
  <dcterms:modified xsi:type="dcterms:W3CDTF">2017-12-14T12:51:09Z</dcterms:modified>
</cp:coreProperties>
</file>